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8" r:id="rId3"/>
    <p:sldId id="257" r:id="rId4"/>
    <p:sldId id="259" r:id="rId5"/>
    <p:sldId id="261" r:id="rId6"/>
    <p:sldId id="260" r:id="rId7"/>
    <p:sldId id="262" r:id="rId8"/>
    <p:sldId id="263" r:id="rId9"/>
    <p:sldId id="264" r:id="rId10"/>
    <p:sldId id="267" r:id="rId11"/>
    <p:sldId id="265" r:id="rId12"/>
    <p:sldId id="266" r:id="rId13"/>
    <p:sldId id="272" r:id="rId14"/>
    <p:sldId id="268" r:id="rId15"/>
    <p:sldId id="269" r:id="rId16"/>
    <p:sldId id="270" r:id="rId17"/>
    <p:sldId id="271"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78630" autoAdjust="0"/>
  </p:normalViewPr>
  <p:slideViewPr>
    <p:cSldViewPr snapToGrid="0">
      <p:cViewPr varScale="1">
        <p:scale>
          <a:sx n="70" d="100"/>
          <a:sy n="70" d="100"/>
        </p:scale>
        <p:origin x="7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A8F4B2-2777-4C7D-9190-24BE9C783CF1}" type="datetimeFigureOut">
              <a:rPr lang="en-US" smtClean="0"/>
              <a:t>3/17/2017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43731E-6EDF-4D96-A7BF-7B3718149DDF}" type="slidenum">
              <a:rPr lang="en-US" smtClean="0"/>
              <a:t>‹#›</a:t>
            </a:fld>
            <a:endParaRPr lang="en-US"/>
          </a:p>
        </p:txBody>
      </p:sp>
    </p:spTree>
    <p:extLst>
      <p:ext uri="{BB962C8B-B14F-4D97-AF65-F5344CB8AC3E}">
        <p14:creationId xmlns:p14="http://schemas.microsoft.com/office/powerpoint/2010/main" val="182059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actually work in Public </a:t>
            </a:r>
            <a:r>
              <a:rPr lang="en-US" dirty="0" err="1" smtClean="0"/>
              <a:t>Utilitles</a:t>
            </a:r>
            <a:r>
              <a:rPr lang="en-US" dirty="0" smtClean="0"/>
              <a:t> … </a:t>
            </a:r>
            <a:br>
              <a:rPr lang="en-US" dirty="0" smtClean="0"/>
            </a:br>
            <a:r>
              <a:rPr lang="en-US" dirty="0" smtClean="0"/>
              <a:t>I work for Garrett County in Planning &amp; Land Management.</a:t>
            </a:r>
          </a:p>
          <a:p>
            <a:r>
              <a:rPr lang="en-US" dirty="0" smtClean="0"/>
              <a:t>We are a small county (population-wise) of about 30K.</a:t>
            </a:r>
          </a:p>
          <a:p>
            <a:r>
              <a:rPr lang="en-US" dirty="0" smtClean="0"/>
              <a:t>I worked for a natural gas</a:t>
            </a:r>
            <a:r>
              <a:rPr lang="en-US" baseline="0" dirty="0" smtClean="0"/>
              <a:t> company (EQT) in Clarksburg, WV for about 10 months prior to this</a:t>
            </a:r>
          </a:p>
          <a:p>
            <a:r>
              <a:rPr lang="en-US" baseline="0" dirty="0" smtClean="0"/>
              <a:t>I worked in Natural Resources Science for several years prior to that AL &amp; WVU / NRAC and USGS through IAP World Services.</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a:t>
            </a:fld>
            <a:endParaRPr lang="en-US"/>
          </a:p>
        </p:txBody>
      </p:sp>
    </p:spTree>
    <p:extLst>
      <p:ext uri="{BB962C8B-B14F-4D97-AF65-F5344CB8AC3E}">
        <p14:creationId xmlns:p14="http://schemas.microsoft.com/office/powerpoint/2010/main" val="203933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much better results using D-sized (24”x36”) drawings on the large-format scanner than these Tabloid</a:t>
            </a:r>
            <a:r>
              <a:rPr lang="en-US" baseline="0" dirty="0" smtClean="0"/>
              <a:t> (11”x17”) folded masterpieces but in some cases that was all we could get.</a:t>
            </a:r>
          </a:p>
          <a:p>
            <a:endParaRPr lang="en-US" baseline="0" dirty="0" smtClean="0"/>
          </a:p>
          <a:p>
            <a:r>
              <a:rPr lang="en-US" baseline="0" dirty="0" smtClean="0"/>
              <a:t>You can see how the warped scan from where I couldn’t quite get the paper mashed down onto the copier’s scanner might affect the accuracy of the water line I was digitizing there.</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10</a:t>
            </a:fld>
            <a:endParaRPr lang="en-US"/>
          </a:p>
        </p:txBody>
      </p:sp>
    </p:spTree>
    <p:extLst>
      <p:ext uri="{BB962C8B-B14F-4D97-AF65-F5344CB8AC3E}">
        <p14:creationId xmlns:p14="http://schemas.microsoft.com/office/powerpoint/2010/main" val="295926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a:t>
            </a:r>
            <a:r>
              <a:rPr lang="en-US" baseline="0" dirty="0" smtClean="0"/>
              <a:t> the Link table from the </a:t>
            </a:r>
            <a:r>
              <a:rPr lang="en-US" baseline="0" dirty="0" err="1" smtClean="0"/>
              <a:t>Georeferencing</a:t>
            </a:r>
            <a:r>
              <a:rPr lang="en-US" baseline="0" dirty="0" smtClean="0"/>
              <a:t> toolbar. The RMS values here were actually pretty good compared to some of the ones I settled for.</a:t>
            </a:r>
          </a:p>
          <a:p>
            <a:r>
              <a:rPr lang="en-US" baseline="0" dirty="0" smtClean="0"/>
              <a:t>I remember and overall RMS of 0.04 being </a:t>
            </a:r>
            <a:r>
              <a:rPr lang="en-US" b="1" baseline="0" dirty="0" smtClean="0"/>
              <a:t>good</a:t>
            </a:r>
            <a:r>
              <a:rPr lang="en-US" baseline="0" dirty="0" smtClean="0"/>
              <a:t> for using the digitizing tablet.</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11</a:t>
            </a:fld>
            <a:endParaRPr lang="en-US"/>
          </a:p>
        </p:txBody>
      </p:sp>
    </p:spTree>
    <p:extLst>
      <p:ext uri="{BB962C8B-B14F-4D97-AF65-F5344CB8AC3E}">
        <p14:creationId xmlns:p14="http://schemas.microsoft.com/office/powerpoint/2010/main" val="1659124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 the Images to be partly transparent (50% or more) helped me to compare</a:t>
            </a:r>
            <a:r>
              <a:rPr lang="en-US" baseline="0" dirty="0" smtClean="0"/>
              <a:t> them with the aerial photo (also partly transparent here).</a:t>
            </a:r>
          </a:p>
          <a:p>
            <a:r>
              <a:rPr lang="en-US" baseline="0" dirty="0" smtClean="0"/>
              <a:t>I’m primarily using the 6” 2014 Maryland Imagery as a background.</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12</a:t>
            </a:fld>
            <a:endParaRPr lang="en-US"/>
          </a:p>
        </p:txBody>
      </p:sp>
    </p:spTree>
    <p:extLst>
      <p:ext uri="{BB962C8B-B14F-4D97-AF65-F5344CB8AC3E}">
        <p14:creationId xmlns:p14="http://schemas.microsoft.com/office/powerpoint/2010/main" val="3814000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13</a:t>
            </a:fld>
            <a:endParaRPr lang="en-US"/>
          </a:p>
        </p:txBody>
      </p:sp>
    </p:spTree>
    <p:extLst>
      <p:ext uri="{BB962C8B-B14F-4D97-AF65-F5344CB8AC3E}">
        <p14:creationId xmlns:p14="http://schemas.microsoft.com/office/powerpoint/2010/main" val="2948638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I’ve got some water lines</a:t>
            </a:r>
            <a:r>
              <a:rPr lang="en-US" baseline="0" dirty="0" smtClean="0"/>
              <a:t> in blue and sewer lines in brown with manholes (proposed) in red. The one in the intersection reads Existing MH # 17 installed wt. lid, casting, and grade rings. I typically just put all of that excess information into a comment.</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14</a:t>
            </a:fld>
            <a:endParaRPr lang="en-US"/>
          </a:p>
        </p:txBody>
      </p:sp>
    </p:spTree>
    <p:extLst>
      <p:ext uri="{BB962C8B-B14F-4D97-AF65-F5344CB8AC3E}">
        <p14:creationId xmlns:p14="http://schemas.microsoft.com/office/powerpoint/2010/main" val="68939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you don’t get all of the information from the drawings.</a:t>
            </a:r>
            <a:r>
              <a:rPr lang="en-US" baseline="0" dirty="0" smtClean="0"/>
              <a:t> For example here I know the selected line feature is a 10” diameter water line but there is no length specified in the drawing and the material is not specified.</a:t>
            </a:r>
          </a:p>
          <a:p>
            <a:endParaRPr lang="en-US" baseline="0" dirty="0" smtClean="0"/>
          </a:p>
          <a:p>
            <a:r>
              <a:rPr lang="en-US" baseline="0" dirty="0" smtClean="0"/>
              <a:t>The hope is that the information can be filled in by DPU workers with first-hand knowledge in the field.</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15</a:t>
            </a:fld>
            <a:endParaRPr lang="en-US"/>
          </a:p>
        </p:txBody>
      </p:sp>
    </p:spTree>
    <p:extLst>
      <p:ext uri="{BB962C8B-B14F-4D97-AF65-F5344CB8AC3E}">
        <p14:creationId xmlns:p14="http://schemas.microsoft.com/office/powerpoint/2010/main" val="896587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typically</a:t>
            </a:r>
            <a:r>
              <a:rPr lang="en-US" baseline="0" dirty="0" smtClean="0"/>
              <a:t> include a field for the State Plane Coordinates and just calculate coordinates for points periodically using Calculate Geometry.</a:t>
            </a:r>
          </a:p>
          <a:p>
            <a:r>
              <a:rPr lang="en-US" baseline="0" dirty="0" smtClean="0"/>
              <a:t>It provides an easy way to look up coordinates for someone working in the field.</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16</a:t>
            </a:fld>
            <a:endParaRPr lang="en-US"/>
          </a:p>
        </p:txBody>
      </p:sp>
    </p:spTree>
    <p:extLst>
      <p:ext uri="{BB962C8B-B14F-4D97-AF65-F5344CB8AC3E}">
        <p14:creationId xmlns:p14="http://schemas.microsoft.com/office/powerpoint/2010/main" val="4025446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showing some examples</a:t>
            </a:r>
            <a:r>
              <a:rPr lang="en-US" baseline="0" dirty="0" smtClean="0"/>
              <a:t> of line (left) and point (right) features with attributes pretty well completed.</a:t>
            </a:r>
          </a:p>
          <a:p>
            <a:r>
              <a:rPr lang="en-US" baseline="0" dirty="0" smtClean="0"/>
              <a:t>For the lines I’ve got length, diameter, material (6 is Terra Cotta in the domain). The comment captures all of that. Sheet number and file are all included.</a:t>
            </a:r>
          </a:p>
          <a:p>
            <a:r>
              <a:rPr lang="en-US" baseline="0" dirty="0" smtClean="0"/>
              <a:t>For the points I’ve got coordinates, file name, type (1 is Manhole).</a:t>
            </a:r>
          </a:p>
          <a:p>
            <a:r>
              <a:rPr lang="en-US" baseline="0" dirty="0" smtClean="0"/>
              <a:t>Once we finalize the coded domain values and associate those domains with the feature classes, it will be easier to read these attributes in the table without memorizing them.</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17</a:t>
            </a:fld>
            <a:endParaRPr lang="en-US"/>
          </a:p>
        </p:txBody>
      </p:sp>
    </p:spTree>
    <p:extLst>
      <p:ext uri="{BB962C8B-B14F-4D97-AF65-F5344CB8AC3E}">
        <p14:creationId xmlns:p14="http://schemas.microsoft.com/office/powerpoint/2010/main" val="112494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Engineering Department is buying some</a:t>
            </a:r>
            <a:r>
              <a:rPr lang="en-US" baseline="0" dirty="0" smtClean="0"/>
              <a:t> survey-grade Trimble GPS equipment</a:t>
            </a:r>
            <a:r>
              <a:rPr lang="en-US" baseline="0" dirty="0" smtClean="0"/>
              <a:t>. We actually just acquired the single unit.</a:t>
            </a:r>
            <a:endParaRPr lang="en-US" baseline="0" dirty="0" smtClean="0"/>
          </a:p>
          <a:p>
            <a:r>
              <a:rPr lang="en-US" baseline="0" dirty="0" smtClean="0"/>
              <a:t>I see this becoming very useful for us if we are able to get lines </a:t>
            </a:r>
            <a:r>
              <a:rPr lang="en-US" baseline="0" dirty="0" err="1" smtClean="0"/>
              <a:t>GPS’d</a:t>
            </a:r>
            <a:r>
              <a:rPr lang="en-US" baseline="0" dirty="0" smtClean="0"/>
              <a:t> we can conflate the data digitized from drawings and improve the spatial accuracy significantly. There is a Source field that we are using to indicate whether it was “DIGITIZED” or “CONFLATED</a:t>
            </a:r>
            <a:r>
              <a:rPr lang="en-US" baseline="0" dirty="0" smtClean="0"/>
              <a:t>”.</a:t>
            </a:r>
          </a:p>
          <a:p>
            <a:r>
              <a:rPr lang="en-US" baseline="0" dirty="0" smtClean="0"/>
              <a:t/>
            </a:r>
            <a:br>
              <a:rPr lang="en-US" baseline="0" dirty="0" smtClean="0"/>
            </a:br>
            <a:r>
              <a:rPr lang="en-US" baseline="0" dirty="0" smtClean="0"/>
              <a:t>We are working now on trying to sync the schema I’m using with the water and sewer lines and points with the data dictionary that Engineering and DPU will use for getting locations.</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18</a:t>
            </a:fld>
            <a:endParaRPr lang="en-US"/>
          </a:p>
        </p:txBody>
      </p:sp>
    </p:spTree>
    <p:extLst>
      <p:ext uri="{BB962C8B-B14F-4D97-AF65-F5344CB8AC3E}">
        <p14:creationId xmlns:p14="http://schemas.microsoft.com/office/powerpoint/2010/main" val="835893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starting to use Survey 123 to collect information that was</a:t>
            </a:r>
            <a:r>
              <a:rPr lang="en-US" baseline="0" dirty="0" smtClean="0"/>
              <a:t> previously on paper forms. The grinder pump preventative maintenance survey has some potential to get used. I’m still working with them on optimizing ways of collecting the data and including it in our GIS as the surveys are improved. I talked directly to the field crew on Friday to walk them through the process of downloading a new improved version of the Grinder PM survey.</a:t>
            </a:r>
          </a:p>
          <a:p>
            <a:endParaRPr lang="en-US" baseline="0" dirty="0" smtClean="0"/>
          </a:p>
          <a:p>
            <a:r>
              <a:rPr lang="en-US" baseline="0" dirty="0" smtClean="0"/>
              <a:t>We have some ArcGIS Services and AGOL maps. I have the service features embedded in the </a:t>
            </a:r>
            <a:r>
              <a:rPr lang="en-US" baseline="0" dirty="0" err="1" smtClean="0"/>
              <a:t>basemap</a:t>
            </a:r>
            <a:r>
              <a:rPr lang="en-US" baseline="0" dirty="0" smtClean="0"/>
              <a:t> here for the survey locations but they are often more useful when separated out (so the popup can be configured)</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19</a:t>
            </a:fld>
            <a:endParaRPr lang="en-US"/>
          </a:p>
        </p:txBody>
      </p:sp>
    </p:spTree>
    <p:extLst>
      <p:ext uri="{BB962C8B-B14F-4D97-AF65-F5344CB8AC3E}">
        <p14:creationId xmlns:p14="http://schemas.microsoft.com/office/powerpoint/2010/main" val="327765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County Administrator wanted to see a map of public</a:t>
            </a:r>
            <a:r>
              <a:rPr lang="en-US" baseline="0" dirty="0" smtClean="0"/>
              <a:t> water and sewer in the County Business Parks. WE DON’T HAVE THAT!!!</a:t>
            </a:r>
          </a:p>
          <a:p>
            <a:r>
              <a:rPr lang="en-US" baseline="0" dirty="0" smtClean="0"/>
              <a:t>So I decided I could create it. I obtained some CAD layers (minimal) and Scans of proposed water/sewer CAD drawings. I see the VALUE in having these layers (and hopefully the department (DPU) will too).</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2</a:t>
            </a:fld>
            <a:endParaRPr lang="en-US"/>
          </a:p>
        </p:txBody>
      </p:sp>
    </p:spTree>
    <p:extLst>
      <p:ext uri="{BB962C8B-B14F-4D97-AF65-F5344CB8AC3E}">
        <p14:creationId xmlns:p14="http://schemas.microsoft.com/office/powerpoint/2010/main" val="2547350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Support Staff – I didn’t really want to put ESRI in the bullet</a:t>
            </a:r>
            <a:r>
              <a:rPr lang="en-US" baseline="0" dirty="0" smtClean="0"/>
              <a:t> point but our Local Govt. Account Manager Andrew Falker and his colleague (Solutions Engineer Alex Brown) have provided very useful guidance throughout the process. Also talking a lot with the DPU helped.</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 this to talk about recommendations of adopting existing templates and schemas.</a:t>
            </a:r>
            <a:br>
              <a:rPr lang="en-US" dirty="0" smtClean="0"/>
            </a:br>
            <a:endParaRPr lang="en-US" dirty="0" smtClean="0"/>
          </a:p>
          <a:p>
            <a:r>
              <a:rPr lang="en-US" dirty="0" smtClean="0"/>
              <a:t>I hate to put it in these terms. How do you</a:t>
            </a:r>
            <a:r>
              <a:rPr lang="en-US" baseline="0" dirty="0" smtClean="0"/>
              <a:t> feel about the data … “Its better than nothing”. It serves as a baseline, a starting point and WILL get better.</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20</a:t>
            </a:fld>
            <a:endParaRPr lang="en-US"/>
          </a:p>
        </p:txBody>
      </p:sp>
    </p:spTree>
    <p:extLst>
      <p:ext uri="{BB962C8B-B14F-4D97-AF65-F5344CB8AC3E}">
        <p14:creationId xmlns:p14="http://schemas.microsoft.com/office/powerpoint/2010/main" val="2756108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where it ends?</a:t>
            </a:r>
          </a:p>
          <a:p>
            <a:r>
              <a:rPr lang="en-US" dirty="0" smtClean="0"/>
              <a:t>Does anyone have any questions?</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21</a:t>
            </a:fld>
            <a:endParaRPr lang="en-US"/>
          </a:p>
        </p:txBody>
      </p:sp>
    </p:spTree>
    <p:extLst>
      <p:ext uri="{BB962C8B-B14F-4D97-AF65-F5344CB8AC3E}">
        <p14:creationId xmlns:p14="http://schemas.microsoft.com/office/powerpoint/2010/main" val="361413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Mapping the business</a:t>
            </a:r>
            <a:r>
              <a:rPr lang="en-US" baseline="0" dirty="0" smtClean="0"/>
              <a:t> parks was the original purpose but I thought that creating a baseline dataset was even more important. </a:t>
            </a:r>
          </a:p>
          <a:p>
            <a:r>
              <a:rPr lang="en-US" baseline="0" dirty="0" smtClean="0"/>
              <a:t>Outcomes include easier access to </a:t>
            </a:r>
            <a:r>
              <a:rPr lang="en-US" baseline="0" dirty="0" smtClean="0"/>
              <a:t>information (charts, graphs, statistics “Oh My”!) </a:t>
            </a:r>
            <a:r>
              <a:rPr lang="en-US" baseline="0" dirty="0" smtClean="0"/>
              <a:t>… process improvement in asset management and … in the future we can GPS assets and more correctly locate them in the GIS which allows us to locate them in the field without even visiting the site (in some cases</a:t>
            </a:r>
            <a:r>
              <a:rPr lang="en-US" baseline="0" dirty="0" smtClean="0"/>
              <a:t>).</a:t>
            </a:r>
          </a:p>
          <a:p>
            <a:r>
              <a:rPr lang="en-US" baseline="0" dirty="0" smtClean="0"/>
              <a:t>I remember our guys at EQT being able to stay in the office and provide guidance for 811/Miss Utility calls without even going in the field.</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3</a:t>
            </a:fld>
            <a:endParaRPr lang="en-US"/>
          </a:p>
        </p:txBody>
      </p:sp>
    </p:spTree>
    <p:extLst>
      <p:ext uri="{BB962C8B-B14F-4D97-AF65-F5344CB8AC3E}">
        <p14:creationId xmlns:p14="http://schemas.microsoft.com/office/powerpoint/2010/main" val="3422928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Talked with Pat a few times</a:t>
            </a:r>
            <a:r>
              <a:rPr lang="en-US" baseline="0" dirty="0" smtClean="0"/>
              <a:t> about the idea I was hatching. I borrowed some from the Public Utilities Data Model but really only used what was needed (no GUIDs or anything).</a:t>
            </a:r>
          </a:p>
          <a:p>
            <a:r>
              <a:rPr lang="en-US" baseline="0" dirty="0" smtClean="0"/>
              <a:t>I’ll show a photo of my whiteboard</a:t>
            </a:r>
          </a:p>
          <a:p>
            <a:r>
              <a:rPr lang="en-US" baseline="0" dirty="0" smtClean="0"/>
              <a:t>Next actions is the last phase of Planning and is a sort of transition into starting the project.</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4</a:t>
            </a:fld>
            <a:endParaRPr lang="en-US"/>
          </a:p>
        </p:txBody>
      </p:sp>
    </p:spTree>
    <p:extLst>
      <p:ext uri="{BB962C8B-B14F-4D97-AF65-F5344CB8AC3E}">
        <p14:creationId xmlns:p14="http://schemas.microsoft.com/office/powerpoint/2010/main" val="1218838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really good recommendation I got (Mary from Frederick County) when I mentioned that we were starting to do this, was to check out the ArcGIS Public Utilities Data Model. There is this huge PDF (free) online.</a:t>
            </a:r>
          </a:p>
          <a:p>
            <a:endParaRPr lang="en-US" baseline="0" dirty="0" smtClean="0"/>
          </a:p>
          <a:p>
            <a:r>
              <a:rPr lang="en-US" baseline="0" dirty="0" smtClean="0"/>
              <a:t>It is complex so rather than start with their template and delete fields we will never use, we built it from scratch using the fields we knew we could use.</a:t>
            </a:r>
          </a:p>
          <a:p>
            <a:r>
              <a:rPr lang="en-US" baseline="0" dirty="0" smtClean="0"/>
              <a:t>We did not use CASE tools or a schema creation wizard but those do look like interesting tools to use.</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5</a:t>
            </a:fld>
            <a:endParaRPr lang="en-US"/>
          </a:p>
        </p:txBody>
      </p:sp>
    </p:spTree>
    <p:extLst>
      <p:ext uri="{BB962C8B-B14F-4D97-AF65-F5344CB8AC3E}">
        <p14:creationId xmlns:p14="http://schemas.microsoft.com/office/powerpoint/2010/main" val="2439941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schema document lived (for a while)</a:t>
            </a:r>
            <a:r>
              <a:rPr lang="en-US" baseline="0" dirty="0" smtClean="0"/>
              <a:t> on my whiteboard. I figured I’d better get a photo of it. I’m working on writing up this schema in a separate Power Point file.</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6</a:t>
            </a:fld>
            <a:endParaRPr lang="en-US"/>
          </a:p>
        </p:txBody>
      </p:sp>
    </p:spTree>
    <p:extLst>
      <p:ext uri="{BB962C8B-B14F-4D97-AF65-F5344CB8AC3E}">
        <p14:creationId xmlns:p14="http://schemas.microsoft.com/office/powerpoint/2010/main" val="3185833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 basically</a:t>
            </a:r>
            <a:r>
              <a:rPr lang="en-US" baseline="0" dirty="0" smtClean="0"/>
              <a:t> just have 2 feature classes (one called points and the other called lines). </a:t>
            </a:r>
            <a:r>
              <a:rPr lang="en-US" dirty="0" smtClean="0"/>
              <a:t>Type </a:t>
            </a:r>
            <a:r>
              <a:rPr lang="en-US" dirty="0" smtClean="0"/>
              <a:t>is a good </a:t>
            </a:r>
            <a:r>
              <a:rPr lang="en-US" dirty="0" smtClean="0"/>
              <a:t>field </a:t>
            </a:r>
            <a:r>
              <a:rPr lang="en-US" dirty="0" smtClean="0"/>
              <a:t>to symbolize points with to show features such as manholes, valves, angles, hydrants, sleeves, caps etc. differently. I typically just use </a:t>
            </a:r>
            <a:r>
              <a:rPr lang="en-US" dirty="0" err="1" smtClean="0"/>
              <a:t>LineType</a:t>
            </a:r>
            <a:r>
              <a:rPr lang="en-US" dirty="0" smtClean="0"/>
              <a:t> for the lines to show whether they are water, gravity</a:t>
            </a:r>
            <a:r>
              <a:rPr lang="en-US" baseline="0" dirty="0" smtClean="0"/>
              <a:t> sewer, forced main, or laterals etc.</a:t>
            </a:r>
            <a:endParaRPr lang="en-US" dirty="0" smtClean="0"/>
          </a:p>
          <a:p>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7</a:t>
            </a:fld>
            <a:endParaRPr lang="en-US"/>
          </a:p>
        </p:txBody>
      </p:sp>
    </p:spTree>
    <p:extLst>
      <p:ext uri="{BB962C8B-B14F-4D97-AF65-F5344CB8AC3E}">
        <p14:creationId xmlns:p14="http://schemas.microsoft.com/office/powerpoint/2010/main" val="280216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waiting to implement the CVDs with the idea that more values may be added. The downside</a:t>
            </a:r>
            <a:r>
              <a:rPr lang="en-US" baseline="0" dirty="0" smtClean="0"/>
              <a:t> of waiting is that in our </a:t>
            </a:r>
            <a:r>
              <a:rPr lang="en-US" baseline="0" dirty="0" err="1" smtClean="0"/>
              <a:t>webmaps</a:t>
            </a:r>
            <a:r>
              <a:rPr lang="en-US" baseline="0" dirty="0" smtClean="0"/>
              <a:t> and apps, it isn’t apparent to anyone that </a:t>
            </a:r>
            <a:r>
              <a:rPr lang="en-US" baseline="0" dirty="0" err="1" smtClean="0"/>
              <a:t>LineType</a:t>
            </a:r>
            <a:r>
              <a:rPr lang="en-US" baseline="0" dirty="0" smtClean="0"/>
              <a:t> of 3 is a water line (except that </a:t>
            </a:r>
            <a:r>
              <a:rPr lang="en-US" baseline="0" smtClean="0"/>
              <a:t>it is a blue line).</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8</a:t>
            </a:fld>
            <a:endParaRPr lang="en-US"/>
          </a:p>
        </p:txBody>
      </p:sp>
    </p:spTree>
    <p:extLst>
      <p:ext uri="{BB962C8B-B14F-4D97-AF65-F5344CB8AC3E}">
        <p14:creationId xmlns:p14="http://schemas.microsoft.com/office/powerpoint/2010/main" val="2161694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some of the drawings</a:t>
            </a:r>
            <a:r>
              <a:rPr lang="en-US" baseline="0" dirty="0" smtClean="0"/>
              <a:t> in PDF files on Compact Disks (CDs). Others we had to borrow (Accident &amp; Grantsville) and scan. The toolbar is very intuitive compared with the old way using Register &amp; Rectify in </a:t>
            </a:r>
            <a:r>
              <a:rPr lang="en-US" baseline="0" dirty="0" err="1" smtClean="0"/>
              <a:t>ArcInfo</a:t>
            </a:r>
            <a:r>
              <a:rPr lang="en-US" baseline="0" dirty="0" smtClean="0"/>
              <a:t>.</a:t>
            </a:r>
          </a:p>
          <a:p>
            <a:r>
              <a:rPr lang="en-US" baseline="0" dirty="0" smtClean="0"/>
              <a:t>Nothing to do for digitizing except to get right to it. Adding points and lines (no polys for this project). Of course the attributes need to be added.</a:t>
            </a:r>
          </a:p>
          <a:p>
            <a:r>
              <a:rPr lang="en-US" baseline="0" dirty="0" smtClean="0"/>
              <a:t>Editing – Schema: It is easy if you are the only editor to do a schema change. There are no e-mails reminding everyone to delete their version (like we did at EQT).</a:t>
            </a:r>
          </a:p>
          <a:p>
            <a:r>
              <a:rPr lang="en-US" baseline="0" dirty="0" smtClean="0"/>
              <a:t>Also I’m the only one that needs to be convinced when I feel that a schema change is absolutely necessary.</a:t>
            </a:r>
            <a:endParaRPr lang="en-US" dirty="0"/>
          </a:p>
        </p:txBody>
      </p:sp>
      <p:sp>
        <p:nvSpPr>
          <p:cNvPr id="4" name="Slide Number Placeholder 3"/>
          <p:cNvSpPr>
            <a:spLocks noGrp="1"/>
          </p:cNvSpPr>
          <p:nvPr>
            <p:ph type="sldNum" sz="quarter" idx="10"/>
          </p:nvPr>
        </p:nvSpPr>
        <p:spPr/>
        <p:txBody>
          <a:bodyPr/>
          <a:lstStyle/>
          <a:p>
            <a:fld id="{D143731E-6EDF-4D96-A7BF-7B3718149DDF}" type="slidenum">
              <a:rPr lang="en-US" smtClean="0"/>
              <a:t>9</a:t>
            </a:fld>
            <a:endParaRPr lang="en-US"/>
          </a:p>
        </p:txBody>
      </p:sp>
    </p:spTree>
    <p:extLst>
      <p:ext uri="{BB962C8B-B14F-4D97-AF65-F5344CB8AC3E}">
        <p14:creationId xmlns:p14="http://schemas.microsoft.com/office/powerpoint/2010/main" val="3434890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3/17/2017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3/17/2017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dIY</a:t>
            </a:r>
            <a:r>
              <a:rPr lang="en-US" dirty="0" smtClean="0"/>
              <a:t> </a:t>
            </a:r>
            <a:r>
              <a:rPr lang="en-US" dirty="0" err="1" smtClean="0"/>
              <a:t>aSSET</a:t>
            </a:r>
            <a:r>
              <a:rPr lang="en-US" dirty="0" smtClean="0"/>
              <a:t> </a:t>
            </a:r>
            <a:r>
              <a:rPr lang="en-US" dirty="0" err="1" smtClean="0"/>
              <a:t>MaNAGEMENT</a:t>
            </a:r>
            <a:endParaRPr lang="en-US" dirty="0"/>
          </a:p>
        </p:txBody>
      </p:sp>
      <p:sp>
        <p:nvSpPr>
          <p:cNvPr id="3" name="Subtitle 2"/>
          <p:cNvSpPr>
            <a:spLocks noGrp="1"/>
          </p:cNvSpPr>
          <p:nvPr>
            <p:ph type="subTitle" idx="1"/>
          </p:nvPr>
        </p:nvSpPr>
        <p:spPr>
          <a:xfrm>
            <a:off x="3962399" y="4385732"/>
            <a:ext cx="7197726" cy="482137"/>
          </a:xfrm>
        </p:spPr>
        <p:txBody>
          <a:bodyPr/>
          <a:lstStyle/>
          <a:p>
            <a:r>
              <a:rPr lang="en-US" dirty="0" smtClean="0"/>
              <a:t>For Public UTILITIES</a:t>
            </a:r>
          </a:p>
        </p:txBody>
      </p:sp>
      <p:sp>
        <p:nvSpPr>
          <p:cNvPr id="4" name="TextBox 3"/>
          <p:cNvSpPr txBox="1"/>
          <p:nvPr/>
        </p:nvSpPr>
        <p:spPr>
          <a:xfrm>
            <a:off x="6468204" y="4867869"/>
            <a:ext cx="4691921" cy="1015663"/>
          </a:xfrm>
          <a:prstGeom prst="rect">
            <a:avLst/>
          </a:prstGeom>
          <a:noFill/>
        </p:spPr>
        <p:txBody>
          <a:bodyPr wrap="square" rtlCol="0">
            <a:spAutoFit/>
          </a:bodyPr>
          <a:lstStyle/>
          <a:p>
            <a:pPr algn="r"/>
            <a:r>
              <a:rPr lang="en-US" sz="1400" dirty="0"/>
              <a:t>J.B. Churchill</a:t>
            </a:r>
            <a:br>
              <a:rPr lang="en-US" sz="1400" dirty="0"/>
            </a:br>
            <a:r>
              <a:rPr lang="en-US" sz="1400" dirty="0"/>
              <a:t>Garrett County, </a:t>
            </a:r>
            <a:r>
              <a:rPr lang="en-US" sz="1400" dirty="0" smtClean="0"/>
              <a:t>MD</a:t>
            </a:r>
          </a:p>
          <a:p>
            <a:pPr algn="r"/>
            <a:r>
              <a:rPr lang="en-US" sz="1400" dirty="0" smtClean="0"/>
              <a:t>Planning &amp; Land Management</a:t>
            </a:r>
            <a:endParaRPr lang="en-US" sz="1400" dirty="0"/>
          </a:p>
          <a:p>
            <a:pPr algn="r"/>
            <a:endParaRPr lang="en-US" dirty="0"/>
          </a:p>
        </p:txBody>
      </p:sp>
    </p:spTree>
    <p:extLst>
      <p:ext uri="{BB962C8B-B14F-4D97-AF65-F5344CB8AC3E}">
        <p14:creationId xmlns:p14="http://schemas.microsoft.com/office/powerpoint/2010/main" val="6017457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Scanning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2011680"/>
            <a:ext cx="6183217" cy="4230002"/>
          </a:xfrm>
        </p:spPr>
      </p:pic>
    </p:spTree>
    <p:extLst>
      <p:ext uri="{BB962C8B-B14F-4D97-AF65-F5344CB8AC3E}">
        <p14:creationId xmlns:p14="http://schemas.microsoft.com/office/powerpoint/2010/main" val="3254570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Georeferencing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2011680"/>
            <a:ext cx="8784597" cy="4233672"/>
          </a:xfrm>
        </p:spPr>
      </p:pic>
    </p:spTree>
    <p:extLst>
      <p:ext uri="{BB962C8B-B14F-4D97-AF65-F5344CB8AC3E}">
        <p14:creationId xmlns:p14="http://schemas.microsoft.com/office/powerpoint/2010/main" val="596967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Georeferencing</a:t>
            </a:r>
            <a:r>
              <a:rPr lang="en-US" dirty="0" smtClean="0"/>
              <a:t> - Transparency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2011680"/>
            <a:ext cx="6492240" cy="4233838"/>
          </a:xfrm>
        </p:spPr>
      </p:pic>
    </p:spTree>
    <p:extLst>
      <p:ext uri="{BB962C8B-B14F-4D97-AF65-F5344CB8AC3E}">
        <p14:creationId xmlns:p14="http://schemas.microsoft.com/office/powerpoint/2010/main" val="104523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Digitizing - Overview</a:t>
            </a:r>
            <a:endParaRPr lang="en-US" dirty="0"/>
          </a:p>
        </p:txBody>
      </p:sp>
      <p:sp>
        <p:nvSpPr>
          <p:cNvPr id="3" name="Content Placeholder 2"/>
          <p:cNvSpPr>
            <a:spLocks noGrp="1"/>
          </p:cNvSpPr>
          <p:nvPr>
            <p:ph idx="1"/>
          </p:nvPr>
        </p:nvSpPr>
        <p:spPr/>
        <p:txBody>
          <a:bodyPr/>
          <a:lstStyle/>
          <a:p>
            <a:pPr marL="0" indent="0">
              <a:buNone/>
            </a:pPr>
            <a:r>
              <a:rPr lang="en-US" dirty="0"/>
              <a:t>Sequence for digitizing </a:t>
            </a:r>
            <a:r>
              <a:rPr lang="en-US" dirty="0" smtClean="0"/>
              <a:t>is …</a:t>
            </a:r>
            <a:endParaRPr lang="en-US" dirty="0"/>
          </a:p>
          <a:p>
            <a:r>
              <a:rPr lang="en-US" dirty="0"/>
              <a:t>1. </a:t>
            </a:r>
            <a:r>
              <a:rPr lang="en-US" dirty="0" err="1"/>
              <a:t>Georeference</a:t>
            </a:r>
            <a:r>
              <a:rPr lang="en-US" dirty="0"/>
              <a:t> the image(s).</a:t>
            </a:r>
          </a:p>
          <a:p>
            <a:r>
              <a:rPr lang="en-US" dirty="0"/>
              <a:t>2. Digitize the points (usually manholes).</a:t>
            </a:r>
          </a:p>
          <a:p>
            <a:r>
              <a:rPr lang="en-US" dirty="0"/>
              <a:t>3. Digitize the lines.</a:t>
            </a:r>
          </a:p>
          <a:p>
            <a:r>
              <a:rPr lang="en-US" dirty="0"/>
              <a:t>4. Reconcile &amp; Post.</a:t>
            </a:r>
          </a:p>
        </p:txBody>
      </p:sp>
    </p:spTree>
    <p:extLst>
      <p:ext uri="{BB962C8B-B14F-4D97-AF65-F5344CB8AC3E}">
        <p14:creationId xmlns:p14="http://schemas.microsoft.com/office/powerpoint/2010/main" val="2914532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Digitizing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2011680"/>
            <a:ext cx="6078384" cy="4233672"/>
          </a:xfrm>
        </p:spPr>
      </p:pic>
    </p:spTree>
    <p:extLst>
      <p:ext uri="{BB962C8B-B14F-4D97-AF65-F5344CB8AC3E}">
        <p14:creationId xmlns:p14="http://schemas.microsoft.com/office/powerpoint/2010/main" val="4231197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Digitizing – missing data</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2011680"/>
            <a:ext cx="8042829" cy="4233672"/>
          </a:xfrm>
        </p:spPr>
      </p:pic>
    </p:spTree>
    <p:extLst>
      <p:ext uri="{BB962C8B-B14F-4D97-AF65-F5344CB8AC3E}">
        <p14:creationId xmlns:p14="http://schemas.microsoft.com/office/powerpoint/2010/main" val="3488184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Digitizing – Point coordinates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2011680"/>
            <a:ext cx="6532192" cy="4233672"/>
          </a:xfrm>
        </p:spPr>
      </p:pic>
    </p:spTree>
    <p:extLst>
      <p:ext uri="{BB962C8B-B14F-4D97-AF65-F5344CB8AC3E}">
        <p14:creationId xmlns:p14="http://schemas.microsoft.com/office/powerpoint/2010/main" val="832036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Digitizing - </a:t>
            </a:r>
            <a:br>
              <a:rPr lang="en-US" dirty="0" smtClean="0"/>
            </a:br>
            <a:r>
              <a:rPr lang="en-US" dirty="0" smtClean="0"/>
              <a:t>Attributes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85889" y="728284"/>
            <a:ext cx="3271722" cy="5401429"/>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7066" y="728283"/>
            <a:ext cx="3153215" cy="5401429"/>
          </a:xfrm>
          <a:prstGeom prst="rect">
            <a:avLst/>
          </a:prstGeom>
        </p:spPr>
      </p:pic>
    </p:spTree>
    <p:extLst>
      <p:ext uri="{BB962C8B-B14F-4D97-AF65-F5344CB8AC3E}">
        <p14:creationId xmlns:p14="http://schemas.microsoft.com/office/powerpoint/2010/main" val="2569828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 to the project - </a:t>
            </a:r>
            <a:br>
              <a:rPr lang="en-US" dirty="0" smtClean="0"/>
            </a:br>
            <a:r>
              <a:rPr lang="en-US" dirty="0" smtClean="0"/>
              <a:t>GPS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1646327" y="2572915"/>
            <a:ext cx="4056382" cy="3042286"/>
          </a:xfrm>
          <a:noFill/>
          <a:ln w="25400">
            <a:solidFill>
              <a:schemeClr val="accent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059319" y="1042351"/>
            <a:ext cx="6373507" cy="4780130"/>
          </a:xfrm>
          <a:prstGeom prst="rect">
            <a:avLst/>
          </a:prstGeom>
          <a:ln w="25400">
            <a:solidFill>
              <a:schemeClr val="accent1"/>
            </a:solidFill>
          </a:ln>
        </p:spPr>
      </p:pic>
    </p:spTree>
    <p:extLst>
      <p:ext uri="{BB962C8B-B14F-4D97-AF65-F5344CB8AC3E}">
        <p14:creationId xmlns:p14="http://schemas.microsoft.com/office/powerpoint/2010/main" val="2345272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 to the Project –</a:t>
            </a:r>
            <a:br>
              <a:rPr lang="en-US" dirty="0" smtClean="0"/>
            </a:br>
            <a:r>
              <a:rPr lang="en-US" dirty="0" smtClean="0"/>
              <a:t>Mobile Apps</a:t>
            </a:r>
            <a:endParaRPr lang="en-US" dirty="0"/>
          </a:p>
        </p:txBody>
      </p:sp>
      <p:pic>
        <p:nvPicPr>
          <p:cNvPr id="5" name="Picture 4"/>
          <p:cNvPicPr>
            <a:picLocks noChangeAspect="1"/>
          </p:cNvPicPr>
          <p:nvPr/>
        </p:nvPicPr>
        <p:blipFill>
          <a:blip r:embed="rId3"/>
          <a:stretch>
            <a:fillRect/>
          </a:stretch>
        </p:blipFill>
        <p:spPr>
          <a:xfrm>
            <a:off x="685801" y="2085789"/>
            <a:ext cx="7879975" cy="4220788"/>
          </a:xfrm>
          <a:prstGeom prst="rect">
            <a:avLst/>
          </a:prstGeom>
          <a:ln w="25400">
            <a:solidFill>
              <a:schemeClr val="accent1"/>
            </a:solidFill>
          </a:ln>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008707" y="926886"/>
            <a:ext cx="2808519" cy="4992925"/>
          </a:xfrm>
          <a:ln w="25400">
            <a:solidFill>
              <a:schemeClr val="accent1"/>
            </a:solidFill>
          </a:ln>
        </p:spPr>
      </p:pic>
    </p:spTree>
    <p:extLst>
      <p:ext uri="{BB962C8B-B14F-4D97-AF65-F5344CB8AC3E}">
        <p14:creationId xmlns:p14="http://schemas.microsoft.com/office/powerpoint/2010/main" val="1245718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Justification</a:t>
            </a:r>
            <a:endParaRPr lang="en-US" dirty="0"/>
          </a:p>
        </p:txBody>
      </p:sp>
      <p:sp>
        <p:nvSpPr>
          <p:cNvPr id="3" name="Content Placeholder 2"/>
          <p:cNvSpPr>
            <a:spLocks noGrp="1"/>
          </p:cNvSpPr>
          <p:nvPr>
            <p:ph idx="1"/>
          </p:nvPr>
        </p:nvSpPr>
        <p:spPr/>
        <p:txBody>
          <a:bodyPr/>
          <a:lstStyle/>
          <a:p>
            <a:pPr>
              <a:buClr>
                <a:schemeClr val="accent1">
                  <a:lumMod val="40000"/>
                  <a:lumOff val="60000"/>
                </a:schemeClr>
              </a:buClr>
            </a:pPr>
            <a:r>
              <a:rPr lang="en-US" dirty="0" smtClean="0"/>
              <a:t>The project was initially a request for a map.</a:t>
            </a:r>
          </a:p>
          <a:p>
            <a:pPr>
              <a:buClr>
                <a:schemeClr val="accent1">
                  <a:lumMod val="40000"/>
                  <a:lumOff val="60000"/>
                </a:schemeClr>
              </a:buClr>
            </a:pPr>
            <a:r>
              <a:rPr lang="en-US" dirty="0" smtClean="0"/>
              <a:t>Starting out I was going to just digitize the Business Parks.</a:t>
            </a:r>
          </a:p>
          <a:p>
            <a:pPr>
              <a:buClr>
                <a:schemeClr val="accent1">
                  <a:lumMod val="40000"/>
                  <a:lumOff val="60000"/>
                </a:schemeClr>
              </a:buClr>
            </a:pPr>
            <a:r>
              <a:rPr lang="en-US" dirty="0" smtClean="0"/>
              <a:t>I was surprised that we didn’t have these data layers already.</a:t>
            </a:r>
          </a:p>
          <a:p>
            <a:pPr>
              <a:buClr>
                <a:schemeClr val="accent1">
                  <a:lumMod val="40000"/>
                  <a:lumOff val="60000"/>
                </a:schemeClr>
              </a:buClr>
            </a:pPr>
            <a:r>
              <a:rPr lang="en-US" dirty="0" smtClean="0"/>
              <a:t>I feel that having these layers will be beneficial to DPU.</a:t>
            </a:r>
          </a:p>
        </p:txBody>
      </p:sp>
    </p:spTree>
    <p:extLst>
      <p:ext uri="{BB962C8B-B14F-4D97-AF65-F5344CB8AC3E}">
        <p14:creationId xmlns:p14="http://schemas.microsoft.com/office/powerpoint/2010/main" val="13719196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Content Placeholder 2"/>
          <p:cNvSpPr>
            <a:spLocks noGrp="1"/>
          </p:cNvSpPr>
          <p:nvPr>
            <p:ph idx="1"/>
          </p:nvPr>
        </p:nvSpPr>
        <p:spPr/>
        <p:txBody>
          <a:bodyPr/>
          <a:lstStyle/>
          <a:p>
            <a:r>
              <a:rPr lang="en-US" dirty="0" smtClean="0"/>
              <a:t>Work with support staff and “Plan Ahead”.</a:t>
            </a:r>
          </a:p>
          <a:p>
            <a:r>
              <a:rPr lang="en-US" dirty="0" smtClean="0"/>
              <a:t>Know </a:t>
            </a:r>
            <a:r>
              <a:rPr lang="en-US" dirty="0"/>
              <a:t>but be willing to challenge "conventional wisdom". Your needs are those of your organization and its GIS users</a:t>
            </a:r>
            <a:r>
              <a:rPr lang="en-US" dirty="0" smtClean="0"/>
              <a:t>.</a:t>
            </a:r>
          </a:p>
          <a:p>
            <a:r>
              <a:rPr lang="en-US" dirty="0" smtClean="0"/>
              <a:t>Having something is “better than nothing”.</a:t>
            </a:r>
            <a:endParaRPr lang="en-US" dirty="0"/>
          </a:p>
        </p:txBody>
      </p:sp>
    </p:spTree>
    <p:extLst>
      <p:ext uri="{BB962C8B-B14F-4D97-AF65-F5344CB8AC3E}">
        <p14:creationId xmlns:p14="http://schemas.microsoft.com/office/powerpoint/2010/main" val="68137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a:t>
            </a:r>
            <a:endParaRPr lang="en-US" dirty="0"/>
          </a:p>
        </p:txBody>
      </p:sp>
      <p:pic>
        <p:nvPicPr>
          <p:cNvPr id="4" name="Content Placeholder 3"/>
          <p:cNvPicPr>
            <a:picLocks noGrp="1" noChangeAspect="1"/>
          </p:cNvPicPr>
          <p:nvPr>
            <p:ph idx="1"/>
          </p:nvPr>
        </p:nvPicPr>
        <p:blipFill>
          <a:blip r:embed="rId3"/>
          <a:stretch>
            <a:fillRect/>
          </a:stretch>
        </p:blipFill>
        <p:spPr>
          <a:xfrm>
            <a:off x="3318404" y="2141538"/>
            <a:ext cx="4866216" cy="3649662"/>
          </a:xfrm>
          <a:prstGeom prst="rect">
            <a:avLst/>
          </a:prstGeom>
          <a:ln w="25400">
            <a:solidFill>
              <a:schemeClr val="accent1"/>
            </a:solidFill>
          </a:ln>
        </p:spPr>
      </p:pic>
      <p:sp>
        <p:nvSpPr>
          <p:cNvPr id="5" name="TextBox 4"/>
          <p:cNvSpPr txBox="1"/>
          <p:nvPr/>
        </p:nvSpPr>
        <p:spPr>
          <a:xfrm>
            <a:off x="8570794" y="5791200"/>
            <a:ext cx="1583832" cy="461665"/>
          </a:xfrm>
          <a:prstGeom prst="rect">
            <a:avLst/>
          </a:prstGeom>
          <a:noFill/>
        </p:spPr>
        <p:txBody>
          <a:bodyPr wrap="none" rtlCol="0">
            <a:spAutoFit/>
          </a:bodyPr>
          <a:lstStyle/>
          <a:p>
            <a:r>
              <a:rPr lang="en-US" sz="2400" dirty="0" smtClean="0"/>
              <a:t>Questions?</a:t>
            </a:r>
            <a:endParaRPr lang="en-US" sz="2400" dirty="0"/>
          </a:p>
        </p:txBody>
      </p:sp>
    </p:spTree>
    <p:extLst>
      <p:ext uri="{BB962C8B-B14F-4D97-AF65-F5344CB8AC3E}">
        <p14:creationId xmlns:p14="http://schemas.microsoft.com/office/powerpoint/2010/main" val="2176352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 Natural Planning Model</a:t>
            </a:r>
            <a:endParaRPr lang="en-US" dirty="0"/>
          </a:p>
        </p:txBody>
      </p:sp>
      <p:sp>
        <p:nvSpPr>
          <p:cNvPr id="5" name="Content Placeholder 2"/>
          <p:cNvSpPr>
            <a:spLocks noGrp="1"/>
          </p:cNvSpPr>
          <p:nvPr>
            <p:ph idx="1"/>
          </p:nvPr>
        </p:nvSpPr>
        <p:spPr>
          <a:xfrm>
            <a:off x="685801" y="2142068"/>
            <a:ext cx="10131425" cy="3254392"/>
          </a:xfrm>
        </p:spPr>
        <p:txBody>
          <a:bodyPr>
            <a:normAutofit/>
          </a:bodyPr>
          <a:lstStyle/>
          <a:p>
            <a:pPr marL="0" indent="0">
              <a:buClr>
                <a:schemeClr val="accent1">
                  <a:lumMod val="40000"/>
                  <a:lumOff val="60000"/>
                </a:schemeClr>
              </a:buClr>
              <a:buNone/>
            </a:pPr>
            <a:r>
              <a:rPr lang="en-US" sz="2400" dirty="0" smtClean="0"/>
              <a:t>1. Defining Purpose and Principles</a:t>
            </a:r>
            <a:endParaRPr lang="en-US" dirty="0" smtClean="0"/>
          </a:p>
          <a:p>
            <a:pPr>
              <a:buClr>
                <a:schemeClr val="accent1">
                  <a:lumMod val="40000"/>
                  <a:lumOff val="60000"/>
                </a:schemeClr>
              </a:buClr>
            </a:pPr>
            <a:r>
              <a:rPr lang="en-US" dirty="0" smtClean="0"/>
              <a:t>Create enough Point and Line Data to </a:t>
            </a:r>
            <a:r>
              <a:rPr lang="en-US" b="1" dirty="0" smtClean="0"/>
              <a:t>map</a:t>
            </a:r>
            <a:r>
              <a:rPr lang="en-US" dirty="0" smtClean="0"/>
              <a:t> the business parks.</a:t>
            </a:r>
          </a:p>
          <a:p>
            <a:pPr>
              <a:buClr>
                <a:schemeClr val="accent1">
                  <a:lumMod val="40000"/>
                  <a:lumOff val="60000"/>
                </a:schemeClr>
              </a:buClr>
            </a:pPr>
            <a:r>
              <a:rPr lang="en-US" dirty="0" smtClean="0"/>
              <a:t>Provide a baseline layer for DPU to improve upon.</a:t>
            </a:r>
          </a:p>
          <a:p>
            <a:pPr marL="0" indent="0">
              <a:buClr>
                <a:schemeClr val="accent1">
                  <a:lumMod val="40000"/>
                  <a:lumOff val="60000"/>
                </a:schemeClr>
              </a:buClr>
              <a:buNone/>
            </a:pPr>
            <a:r>
              <a:rPr lang="en-US" sz="2400" dirty="0" smtClean="0"/>
              <a:t>2. Outcome Visioning</a:t>
            </a:r>
          </a:p>
          <a:p>
            <a:pPr>
              <a:buClr>
                <a:schemeClr val="accent1">
                  <a:lumMod val="40000"/>
                  <a:lumOff val="60000"/>
                </a:schemeClr>
              </a:buClr>
              <a:buFont typeface="Arial" panose="020B0604020202020204" pitchFamily="34" charset="0"/>
              <a:buChar char="•"/>
            </a:pPr>
            <a:r>
              <a:rPr lang="en-US" dirty="0"/>
              <a:t>Make it easier to locate and look up information about Water/Sewer infrastructure</a:t>
            </a:r>
            <a:r>
              <a:rPr lang="en-US" dirty="0" smtClean="0"/>
              <a:t>.</a:t>
            </a:r>
          </a:p>
          <a:p>
            <a:pPr>
              <a:buClr>
                <a:schemeClr val="accent1">
                  <a:lumMod val="40000"/>
                  <a:lumOff val="60000"/>
                </a:schemeClr>
              </a:buClr>
              <a:buFont typeface="Arial" panose="020B0604020202020204" pitchFamily="34" charset="0"/>
              <a:buChar char="•"/>
            </a:pPr>
            <a:r>
              <a:rPr lang="en-US" dirty="0" smtClean="0"/>
              <a:t>Use to improve existing asset management and maintenance protocols.</a:t>
            </a:r>
          </a:p>
          <a:p>
            <a:pPr>
              <a:buClr>
                <a:schemeClr val="accent1">
                  <a:lumMod val="40000"/>
                  <a:lumOff val="60000"/>
                </a:schemeClr>
              </a:buClr>
              <a:buFont typeface="Arial" panose="020B0604020202020204" pitchFamily="34" charset="0"/>
              <a:buChar char="•"/>
            </a:pPr>
            <a:r>
              <a:rPr lang="en-US" dirty="0" smtClean="0"/>
              <a:t>Future data conflation process with GPS =&gt; better Miss Utility type locations.</a:t>
            </a:r>
          </a:p>
          <a:p>
            <a:pPr>
              <a:buClr>
                <a:schemeClr val="accent1">
                  <a:lumMod val="40000"/>
                  <a:lumOff val="60000"/>
                </a:schemeClr>
              </a:buClr>
              <a:buFont typeface="Arial" panose="020B0604020202020204" pitchFamily="34" charset="0"/>
              <a:buChar char="•"/>
            </a:pPr>
            <a:endParaRPr lang="en-US" dirty="0" smtClean="0"/>
          </a:p>
        </p:txBody>
      </p:sp>
    </p:spTree>
    <p:extLst>
      <p:ext uri="{BB962C8B-B14F-4D97-AF65-F5344CB8AC3E}">
        <p14:creationId xmlns:p14="http://schemas.microsoft.com/office/powerpoint/2010/main" val="2767954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 Natural Planning Model</a:t>
            </a:r>
            <a:endParaRPr lang="en-US" dirty="0"/>
          </a:p>
        </p:txBody>
      </p:sp>
      <p:sp>
        <p:nvSpPr>
          <p:cNvPr id="5" name="Content Placeholder 2"/>
          <p:cNvSpPr>
            <a:spLocks noGrp="1"/>
          </p:cNvSpPr>
          <p:nvPr>
            <p:ph idx="1"/>
          </p:nvPr>
        </p:nvSpPr>
        <p:spPr>
          <a:xfrm>
            <a:off x="685801" y="2142067"/>
            <a:ext cx="10131425" cy="3649133"/>
          </a:xfrm>
        </p:spPr>
        <p:txBody>
          <a:bodyPr>
            <a:noAutofit/>
          </a:bodyPr>
          <a:lstStyle/>
          <a:p>
            <a:pPr marL="0" indent="0">
              <a:buClr>
                <a:schemeClr val="accent1">
                  <a:lumMod val="40000"/>
                  <a:lumOff val="60000"/>
                </a:schemeClr>
              </a:buClr>
              <a:buNone/>
            </a:pPr>
            <a:r>
              <a:rPr lang="en-US" sz="2400" dirty="0"/>
              <a:t>3</a:t>
            </a:r>
            <a:r>
              <a:rPr lang="en-US" sz="2400" dirty="0" smtClean="0"/>
              <a:t>. Brainstorming</a:t>
            </a:r>
          </a:p>
          <a:p>
            <a:pPr>
              <a:buClr>
                <a:schemeClr val="accent1">
                  <a:lumMod val="40000"/>
                  <a:lumOff val="60000"/>
                </a:schemeClr>
              </a:buClr>
            </a:pPr>
            <a:r>
              <a:rPr lang="en-US" dirty="0" smtClean="0"/>
              <a:t>Meetings &amp; Phone Calls with Head of DPU (Pat)</a:t>
            </a:r>
          </a:p>
          <a:p>
            <a:pPr>
              <a:buClr>
                <a:schemeClr val="accent1">
                  <a:lumMod val="40000"/>
                  <a:lumOff val="60000"/>
                </a:schemeClr>
              </a:buClr>
            </a:pPr>
            <a:r>
              <a:rPr lang="en-US" dirty="0" smtClean="0"/>
              <a:t>Schema from ESRI PU Data Model &amp; from what was symbolized on CAD Drawings.</a:t>
            </a:r>
          </a:p>
          <a:p>
            <a:pPr marL="0" indent="0">
              <a:buClr>
                <a:schemeClr val="accent1">
                  <a:lumMod val="40000"/>
                  <a:lumOff val="60000"/>
                </a:schemeClr>
              </a:buClr>
              <a:buNone/>
            </a:pPr>
            <a:r>
              <a:rPr lang="en-US" sz="2400" dirty="0" smtClean="0"/>
              <a:t>4. Organizing</a:t>
            </a:r>
          </a:p>
          <a:p>
            <a:pPr>
              <a:buClr>
                <a:schemeClr val="accent1">
                  <a:lumMod val="40000"/>
                  <a:lumOff val="60000"/>
                </a:schemeClr>
              </a:buClr>
              <a:buFont typeface="Arial" panose="020B0604020202020204" pitchFamily="34" charset="0"/>
              <a:buChar char="•"/>
            </a:pPr>
            <a:r>
              <a:rPr lang="en-US" dirty="0" smtClean="0"/>
              <a:t>Making notes in OneNote and on my whiteboard (schema document).</a:t>
            </a:r>
          </a:p>
          <a:p>
            <a:pPr marL="0" indent="0">
              <a:buClr>
                <a:schemeClr val="accent1">
                  <a:lumMod val="40000"/>
                  <a:lumOff val="60000"/>
                </a:schemeClr>
              </a:buClr>
              <a:buNone/>
            </a:pPr>
            <a:r>
              <a:rPr lang="en-US" sz="2400" dirty="0" smtClean="0"/>
              <a:t>5. Identifying Next Actions</a:t>
            </a:r>
          </a:p>
          <a:p>
            <a:pPr>
              <a:buClr>
                <a:schemeClr val="accent1">
                  <a:lumMod val="40000"/>
                  <a:lumOff val="60000"/>
                </a:schemeClr>
              </a:buClr>
              <a:buFont typeface="Arial" panose="020B0604020202020204" pitchFamily="34" charset="0"/>
              <a:buChar char="•"/>
            </a:pPr>
            <a:r>
              <a:rPr lang="en-US" dirty="0"/>
              <a:t>Obtain and </a:t>
            </a:r>
            <a:r>
              <a:rPr lang="en-US" dirty="0" smtClean="0"/>
              <a:t>scan </a:t>
            </a:r>
            <a:r>
              <a:rPr lang="en-US" dirty="0"/>
              <a:t>paper </a:t>
            </a:r>
            <a:r>
              <a:rPr lang="en-US" dirty="0" smtClean="0"/>
              <a:t>documents (or CAD data where available).</a:t>
            </a:r>
          </a:p>
          <a:p>
            <a:pPr>
              <a:buClr>
                <a:schemeClr val="accent1">
                  <a:lumMod val="40000"/>
                  <a:lumOff val="60000"/>
                </a:schemeClr>
              </a:buClr>
              <a:buFont typeface="Arial" panose="020B0604020202020204" pitchFamily="34" charset="0"/>
              <a:buChar char="•"/>
            </a:pPr>
            <a:r>
              <a:rPr lang="en-US" dirty="0" err="1" smtClean="0"/>
              <a:t>Georeference</a:t>
            </a:r>
            <a:r>
              <a:rPr lang="en-US" dirty="0" smtClean="0"/>
              <a:t> documents.</a:t>
            </a:r>
          </a:p>
          <a:p>
            <a:pPr>
              <a:buClr>
                <a:schemeClr val="accent1">
                  <a:lumMod val="40000"/>
                  <a:lumOff val="60000"/>
                </a:schemeClr>
              </a:buClr>
              <a:buFont typeface="Arial" panose="020B0604020202020204" pitchFamily="34" charset="0"/>
              <a:buChar char="•"/>
            </a:pPr>
            <a:r>
              <a:rPr lang="en-US" dirty="0" smtClean="0"/>
              <a:t>Digitize and Attribute!!!</a:t>
            </a:r>
            <a:endParaRPr lang="en-US" dirty="0"/>
          </a:p>
          <a:p>
            <a:pPr marL="0" indent="0">
              <a:buClr>
                <a:schemeClr val="accent1">
                  <a:lumMod val="40000"/>
                  <a:lumOff val="60000"/>
                </a:schemeClr>
              </a:buClr>
              <a:buNone/>
            </a:pPr>
            <a:endParaRPr lang="en-US" dirty="0" smtClean="0"/>
          </a:p>
        </p:txBody>
      </p:sp>
    </p:spTree>
    <p:extLst>
      <p:ext uri="{BB962C8B-B14F-4D97-AF65-F5344CB8AC3E}">
        <p14:creationId xmlns:p14="http://schemas.microsoft.com/office/powerpoint/2010/main" val="22751951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Needs Evaluation</a:t>
            </a:r>
            <a:endParaRPr lang="en-US" dirty="0"/>
          </a:p>
        </p:txBody>
      </p:sp>
      <p:sp>
        <p:nvSpPr>
          <p:cNvPr id="5" name="Content Placeholder 2"/>
          <p:cNvSpPr>
            <a:spLocks noGrp="1"/>
          </p:cNvSpPr>
          <p:nvPr>
            <p:ph idx="1"/>
          </p:nvPr>
        </p:nvSpPr>
        <p:spPr>
          <a:xfrm>
            <a:off x="685801" y="2065867"/>
            <a:ext cx="5759969" cy="3725333"/>
          </a:xfrm>
        </p:spPr>
        <p:txBody>
          <a:bodyPr>
            <a:noAutofit/>
          </a:bodyPr>
          <a:lstStyle/>
          <a:p>
            <a:pPr marL="0" indent="0">
              <a:buClr>
                <a:schemeClr val="accent1">
                  <a:lumMod val="40000"/>
                  <a:lumOff val="60000"/>
                </a:schemeClr>
              </a:buClr>
              <a:buNone/>
            </a:pPr>
            <a:r>
              <a:rPr lang="en-US" sz="2400" dirty="0" smtClean="0"/>
              <a:t>In the Brainstorming phase (phone calls and meetings), we determined what was needed for the project.</a:t>
            </a:r>
          </a:p>
          <a:p>
            <a:pPr marL="0" indent="0">
              <a:buClr>
                <a:schemeClr val="accent1">
                  <a:lumMod val="40000"/>
                  <a:lumOff val="60000"/>
                </a:schemeClr>
              </a:buClr>
              <a:buNone/>
            </a:pPr>
            <a:endParaRPr lang="en-US" sz="2400" dirty="0"/>
          </a:p>
          <a:p>
            <a:pPr marL="0" indent="0">
              <a:buClr>
                <a:schemeClr val="accent1">
                  <a:lumMod val="40000"/>
                  <a:lumOff val="60000"/>
                </a:schemeClr>
              </a:buClr>
              <a:buNone/>
            </a:pPr>
            <a:r>
              <a:rPr lang="en-US" sz="2400" dirty="0" smtClean="0"/>
              <a:t>Water Utilities Data Model</a:t>
            </a:r>
            <a:endParaRPr lang="en-US" dirty="0" smtClean="0"/>
          </a:p>
          <a:p>
            <a:pPr marL="0" indent="0">
              <a:buClr>
                <a:schemeClr val="accent1">
                  <a:lumMod val="40000"/>
                  <a:lumOff val="60000"/>
                </a:schemeClr>
              </a:buClr>
              <a:buNone/>
            </a:pPr>
            <a:endParaRPr lang="en-US" dirty="0" smtClean="0"/>
          </a:p>
        </p:txBody>
      </p:sp>
      <p:pic>
        <p:nvPicPr>
          <p:cNvPr id="3" name="Picture 2"/>
          <p:cNvPicPr>
            <a:picLocks noChangeAspect="1"/>
          </p:cNvPicPr>
          <p:nvPr/>
        </p:nvPicPr>
        <p:blipFill>
          <a:blip r:embed="rId3"/>
          <a:stretch>
            <a:fillRect/>
          </a:stretch>
        </p:blipFill>
        <p:spPr>
          <a:xfrm>
            <a:off x="6650169" y="374754"/>
            <a:ext cx="5161409" cy="6218654"/>
          </a:xfrm>
          <a:prstGeom prst="rect">
            <a:avLst/>
          </a:prstGeom>
        </p:spPr>
      </p:pic>
    </p:spTree>
    <p:extLst>
      <p:ext uri="{BB962C8B-B14F-4D97-AF65-F5344CB8AC3E}">
        <p14:creationId xmlns:p14="http://schemas.microsoft.com/office/powerpoint/2010/main" val="33408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Schema Document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888761"/>
            <a:ext cx="6375815" cy="4781862"/>
          </a:xfrm>
          <a:prstGeom prst="rect">
            <a:avLst/>
          </a:prstGeom>
        </p:spPr>
      </p:pic>
    </p:spTree>
    <p:extLst>
      <p:ext uri="{BB962C8B-B14F-4D97-AF65-F5344CB8AC3E}">
        <p14:creationId xmlns:p14="http://schemas.microsoft.com/office/powerpoint/2010/main" val="2593285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6741" y="726831"/>
            <a:ext cx="759823" cy="369332"/>
          </a:xfrm>
          <a:prstGeom prst="rect">
            <a:avLst/>
          </a:prstGeom>
          <a:noFill/>
        </p:spPr>
        <p:txBody>
          <a:bodyPr wrap="none" rtlCol="0">
            <a:spAutoFit/>
          </a:bodyPr>
          <a:lstStyle/>
          <a:p>
            <a:r>
              <a:rPr lang="en-US" dirty="0" smtClean="0"/>
              <a:t>Points</a:t>
            </a:r>
            <a:endParaRPr lang="en-US" dirty="0"/>
          </a:p>
        </p:txBody>
      </p:sp>
      <p:sp>
        <p:nvSpPr>
          <p:cNvPr id="5" name="TextBox 4"/>
          <p:cNvSpPr txBox="1"/>
          <p:nvPr/>
        </p:nvSpPr>
        <p:spPr>
          <a:xfrm>
            <a:off x="6762885" y="725492"/>
            <a:ext cx="662361" cy="369332"/>
          </a:xfrm>
          <a:prstGeom prst="rect">
            <a:avLst/>
          </a:prstGeom>
          <a:noFill/>
        </p:spPr>
        <p:txBody>
          <a:bodyPr wrap="none" rtlCol="0">
            <a:spAutoFit/>
          </a:bodyPr>
          <a:lstStyle/>
          <a:p>
            <a:r>
              <a:rPr lang="en-US" dirty="0" smtClean="0"/>
              <a:t>Lines</a:t>
            </a:r>
            <a:endParaRPr lang="en-US" dirty="0"/>
          </a:p>
        </p:txBody>
      </p:sp>
      <p:sp>
        <p:nvSpPr>
          <p:cNvPr id="6" name="TextBox 5"/>
          <p:cNvSpPr txBox="1"/>
          <p:nvPr/>
        </p:nvSpPr>
        <p:spPr>
          <a:xfrm>
            <a:off x="820614" y="1359877"/>
            <a:ext cx="4489939" cy="5078313"/>
          </a:xfrm>
          <a:prstGeom prst="rect">
            <a:avLst/>
          </a:prstGeom>
          <a:gradFill>
            <a:gsLst>
              <a:gs pos="0">
                <a:schemeClr val="accent1">
                  <a:lumMod val="5000"/>
                  <a:lumOff val="95000"/>
                </a:schemeClr>
              </a:gs>
              <a:gs pos="35000">
                <a:schemeClr val="accent1">
                  <a:lumMod val="45000"/>
                  <a:lumOff val="55000"/>
                </a:schemeClr>
              </a:gs>
              <a:gs pos="0">
                <a:schemeClr val="accent1">
                  <a:lumMod val="45000"/>
                  <a:lumOff val="55000"/>
                </a:schemeClr>
              </a:gs>
              <a:gs pos="80000">
                <a:schemeClr val="accent1">
                  <a:lumMod val="50000"/>
                  <a:lumOff val="50000"/>
                  <a:alpha val="90000"/>
                </a:schemeClr>
              </a:gs>
            </a:gsLst>
            <a:lin ang="5400000" scaled="1"/>
          </a:gradFill>
          <a:ln w="15875">
            <a:solidFill>
              <a:schemeClr val="accent1"/>
            </a:solidFill>
          </a:ln>
        </p:spPr>
        <p:txBody>
          <a:bodyPr wrap="square" rtlCol="0">
            <a:spAutoFit/>
          </a:bodyPr>
          <a:lstStyle/>
          <a:p>
            <a:r>
              <a:rPr lang="en-US" dirty="0" smtClean="0">
                <a:solidFill>
                  <a:schemeClr val="accent1">
                    <a:lumMod val="75000"/>
                  </a:schemeClr>
                </a:solidFill>
              </a:rPr>
              <a:t>OBJECTID		ESRI Object ID</a:t>
            </a:r>
          </a:p>
          <a:p>
            <a:r>
              <a:rPr lang="en-US" dirty="0" smtClean="0">
                <a:solidFill>
                  <a:schemeClr val="accent1">
                    <a:lumMod val="75000"/>
                  </a:schemeClr>
                </a:solidFill>
              </a:rPr>
              <a:t>Shape		ESRI Geometry</a:t>
            </a:r>
            <a:r>
              <a:rPr lang="en-US" dirty="0" smtClean="0"/>
              <a:t/>
            </a:r>
            <a:br>
              <a:rPr lang="en-US" dirty="0" smtClean="0"/>
            </a:br>
            <a:r>
              <a:rPr lang="en-US" dirty="0" smtClean="0"/>
              <a:t>ID</a:t>
            </a:r>
          </a:p>
          <a:p>
            <a:r>
              <a:rPr lang="en-US" dirty="0" smtClean="0">
                <a:solidFill>
                  <a:schemeClr val="accent4">
                    <a:lumMod val="75000"/>
                  </a:schemeClr>
                </a:solidFill>
              </a:rPr>
              <a:t>Y		Coordinates</a:t>
            </a:r>
          </a:p>
          <a:p>
            <a:r>
              <a:rPr lang="en-US" dirty="0" smtClean="0">
                <a:solidFill>
                  <a:schemeClr val="accent4">
                    <a:lumMod val="75000"/>
                  </a:schemeClr>
                </a:solidFill>
              </a:rPr>
              <a:t>X</a:t>
            </a:r>
          </a:p>
          <a:p>
            <a:r>
              <a:rPr lang="en-US" dirty="0" smtClean="0"/>
              <a:t>FILE_		filename of drawing</a:t>
            </a:r>
          </a:p>
          <a:p>
            <a:r>
              <a:rPr lang="en-US" dirty="0" smtClean="0"/>
              <a:t>COMMENT	all-purpose comment</a:t>
            </a:r>
          </a:p>
          <a:p>
            <a:r>
              <a:rPr lang="en-US" dirty="0" smtClean="0"/>
              <a:t>SOURCE		Digitized (for now)</a:t>
            </a:r>
          </a:p>
          <a:p>
            <a:r>
              <a:rPr lang="en-US" dirty="0" smtClean="0"/>
              <a:t>Type			feature type (CVD)</a:t>
            </a:r>
          </a:p>
          <a:p>
            <a:r>
              <a:rPr lang="en-US" dirty="0" err="1" smtClean="0"/>
              <a:t>LineType</a:t>
            </a:r>
            <a:r>
              <a:rPr lang="en-US" dirty="0" smtClean="0"/>
              <a:t>		water / sewer (CVD)</a:t>
            </a:r>
          </a:p>
          <a:p>
            <a:r>
              <a:rPr lang="en-US" dirty="0" smtClean="0"/>
              <a:t>Angle		only for Type = 6 (angle)</a:t>
            </a:r>
          </a:p>
          <a:p>
            <a:r>
              <a:rPr lang="en-US" dirty="0" smtClean="0"/>
              <a:t>Sheet		CAD drawing number</a:t>
            </a:r>
          </a:p>
          <a:p>
            <a:r>
              <a:rPr lang="en-US" dirty="0" smtClean="0">
                <a:solidFill>
                  <a:srgbClr val="FF0000"/>
                </a:solidFill>
              </a:rPr>
              <a:t>UPDATED		Editor Tracking Fields</a:t>
            </a:r>
          </a:p>
          <a:p>
            <a:r>
              <a:rPr lang="en-US" dirty="0" smtClean="0">
                <a:solidFill>
                  <a:srgbClr val="FF0000"/>
                </a:solidFill>
              </a:rPr>
              <a:t>MODIFIEDBY</a:t>
            </a:r>
          </a:p>
          <a:p>
            <a:r>
              <a:rPr lang="en-US" dirty="0" smtClean="0">
                <a:solidFill>
                  <a:srgbClr val="FF0000"/>
                </a:solidFill>
              </a:rPr>
              <a:t>CREATED</a:t>
            </a:r>
          </a:p>
          <a:p>
            <a:r>
              <a:rPr lang="en-US" dirty="0" smtClean="0">
                <a:solidFill>
                  <a:srgbClr val="FF0000"/>
                </a:solidFill>
              </a:rPr>
              <a:t>CREATEDBY</a:t>
            </a:r>
          </a:p>
          <a:p>
            <a:r>
              <a:rPr lang="en-US" dirty="0" smtClean="0"/>
              <a:t>SYSTEM		which area (CVD)</a:t>
            </a:r>
          </a:p>
          <a:p>
            <a:r>
              <a:rPr lang="en-US" dirty="0"/>
              <a:t>d</a:t>
            </a:r>
            <a:r>
              <a:rPr lang="en-US" dirty="0" smtClean="0"/>
              <a:t>iameter		inches (for pipe features)</a:t>
            </a:r>
            <a:endParaRPr lang="en-US" dirty="0"/>
          </a:p>
        </p:txBody>
      </p:sp>
      <p:sp>
        <p:nvSpPr>
          <p:cNvPr id="7" name="TextBox 6"/>
          <p:cNvSpPr txBox="1"/>
          <p:nvPr/>
        </p:nvSpPr>
        <p:spPr>
          <a:xfrm>
            <a:off x="6670437" y="1371601"/>
            <a:ext cx="4489939" cy="5078313"/>
          </a:xfrm>
          <a:prstGeom prst="rect">
            <a:avLst/>
          </a:prstGeom>
          <a:gradFill>
            <a:gsLst>
              <a:gs pos="0">
                <a:schemeClr val="accent1">
                  <a:lumMod val="5000"/>
                  <a:lumOff val="95000"/>
                </a:schemeClr>
              </a:gs>
              <a:gs pos="35000">
                <a:schemeClr val="accent1">
                  <a:lumMod val="45000"/>
                  <a:lumOff val="55000"/>
                </a:schemeClr>
              </a:gs>
              <a:gs pos="0">
                <a:schemeClr val="accent1">
                  <a:lumMod val="45000"/>
                  <a:lumOff val="55000"/>
                </a:schemeClr>
              </a:gs>
              <a:gs pos="80000">
                <a:schemeClr val="accent1">
                  <a:lumMod val="50000"/>
                  <a:lumOff val="50000"/>
                  <a:alpha val="90000"/>
                </a:schemeClr>
              </a:gs>
            </a:gsLst>
            <a:lin ang="5400000" scaled="1"/>
          </a:gradFill>
          <a:ln w="15875">
            <a:solidFill>
              <a:schemeClr val="accent1"/>
            </a:solidFill>
          </a:ln>
        </p:spPr>
        <p:txBody>
          <a:bodyPr wrap="square" rtlCol="0">
            <a:spAutoFit/>
          </a:bodyPr>
          <a:lstStyle/>
          <a:p>
            <a:r>
              <a:rPr lang="en-US" dirty="0" smtClean="0">
                <a:solidFill>
                  <a:schemeClr val="accent1">
                    <a:lumMod val="75000"/>
                  </a:schemeClr>
                </a:solidFill>
              </a:rPr>
              <a:t>OBJECTID		ESRI Object ID</a:t>
            </a:r>
          </a:p>
          <a:p>
            <a:r>
              <a:rPr lang="en-US" dirty="0" smtClean="0">
                <a:solidFill>
                  <a:schemeClr val="accent1">
                    <a:lumMod val="75000"/>
                  </a:schemeClr>
                </a:solidFill>
              </a:rPr>
              <a:t>Shape		ESRI Geometry</a:t>
            </a:r>
          </a:p>
          <a:p>
            <a:r>
              <a:rPr lang="en-US" dirty="0" err="1" smtClean="0">
                <a:solidFill>
                  <a:schemeClr val="accent1">
                    <a:lumMod val="75000"/>
                  </a:schemeClr>
                </a:solidFill>
              </a:rPr>
              <a:t>Shape.STLength</a:t>
            </a:r>
            <a:r>
              <a:rPr lang="en-US" dirty="0" smtClean="0">
                <a:solidFill>
                  <a:schemeClr val="accent1">
                    <a:lumMod val="75000"/>
                  </a:schemeClr>
                </a:solidFill>
              </a:rPr>
              <a:t>()	Double</a:t>
            </a:r>
            <a:r>
              <a:rPr lang="en-US" dirty="0" smtClean="0"/>
              <a:t/>
            </a:r>
            <a:br>
              <a:rPr lang="en-US" dirty="0" smtClean="0"/>
            </a:br>
            <a:r>
              <a:rPr lang="en-US" dirty="0" smtClean="0"/>
              <a:t>Id</a:t>
            </a:r>
          </a:p>
          <a:p>
            <a:r>
              <a:rPr lang="en-US" dirty="0" smtClean="0"/>
              <a:t>Material		Coordinates</a:t>
            </a:r>
          </a:p>
          <a:p>
            <a:r>
              <a:rPr lang="en-US" dirty="0" err="1" smtClean="0"/>
              <a:t>CAD_Len</a:t>
            </a:r>
            <a:r>
              <a:rPr lang="en-US" dirty="0" smtClean="0"/>
              <a:t>		feet (where known)</a:t>
            </a:r>
          </a:p>
          <a:p>
            <a:r>
              <a:rPr lang="en-US" dirty="0" smtClean="0"/>
              <a:t>Comment	all-purpose comment</a:t>
            </a:r>
          </a:p>
          <a:p>
            <a:r>
              <a:rPr lang="en-US" dirty="0" smtClean="0"/>
              <a:t>diameter		inches (where known)</a:t>
            </a:r>
          </a:p>
          <a:p>
            <a:r>
              <a:rPr lang="en-US" dirty="0" smtClean="0"/>
              <a:t>Sheet		CAD drawing number</a:t>
            </a:r>
          </a:p>
          <a:p>
            <a:r>
              <a:rPr lang="en-US" dirty="0" smtClean="0"/>
              <a:t>PDFSCAN		filename of drawing</a:t>
            </a:r>
          </a:p>
          <a:p>
            <a:r>
              <a:rPr lang="en-US" dirty="0" smtClean="0"/>
              <a:t>SOURCE		Digitized (for now)</a:t>
            </a:r>
          </a:p>
          <a:p>
            <a:r>
              <a:rPr lang="en-US" dirty="0" err="1" smtClean="0"/>
              <a:t>LineType</a:t>
            </a:r>
            <a:r>
              <a:rPr lang="en-US" dirty="0" smtClean="0"/>
              <a:t>		water / sewer (CVD)</a:t>
            </a:r>
          </a:p>
          <a:p>
            <a:r>
              <a:rPr lang="en-US" dirty="0" smtClean="0"/>
              <a:t>Angle		only for Type = 6 (angle)</a:t>
            </a:r>
          </a:p>
          <a:p>
            <a:r>
              <a:rPr lang="en-US" dirty="0" smtClean="0">
                <a:solidFill>
                  <a:srgbClr val="FF0000"/>
                </a:solidFill>
              </a:rPr>
              <a:t>UPDATED		Editor Tracking Fields</a:t>
            </a:r>
          </a:p>
          <a:p>
            <a:r>
              <a:rPr lang="en-US" dirty="0" smtClean="0">
                <a:solidFill>
                  <a:srgbClr val="FF0000"/>
                </a:solidFill>
              </a:rPr>
              <a:t>MODIFIEDBY</a:t>
            </a:r>
          </a:p>
          <a:p>
            <a:r>
              <a:rPr lang="en-US" dirty="0" smtClean="0">
                <a:solidFill>
                  <a:srgbClr val="FF0000"/>
                </a:solidFill>
              </a:rPr>
              <a:t>CREATED</a:t>
            </a:r>
          </a:p>
          <a:p>
            <a:r>
              <a:rPr lang="en-US" dirty="0" smtClean="0">
                <a:solidFill>
                  <a:srgbClr val="FF0000"/>
                </a:solidFill>
              </a:rPr>
              <a:t>CREATEDBY</a:t>
            </a:r>
          </a:p>
          <a:p>
            <a:r>
              <a:rPr lang="en-US" dirty="0" smtClean="0"/>
              <a:t>SYSTEM		which area (CVD)</a:t>
            </a:r>
          </a:p>
        </p:txBody>
      </p:sp>
    </p:spTree>
    <p:extLst>
      <p:ext uri="{BB962C8B-B14F-4D97-AF65-F5344CB8AC3E}">
        <p14:creationId xmlns:p14="http://schemas.microsoft.com/office/powerpoint/2010/main" val="2701128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Coded Value Domains</a:t>
            </a:r>
            <a:endParaRPr lang="en-US" dirty="0"/>
          </a:p>
        </p:txBody>
      </p:sp>
      <p:pic>
        <p:nvPicPr>
          <p:cNvPr id="4" name="Picture 3"/>
          <p:cNvPicPr>
            <a:picLocks noChangeAspect="1"/>
          </p:cNvPicPr>
          <p:nvPr/>
        </p:nvPicPr>
        <p:blipFill>
          <a:blip r:embed="rId3"/>
          <a:stretch>
            <a:fillRect/>
          </a:stretch>
        </p:blipFill>
        <p:spPr>
          <a:xfrm>
            <a:off x="1828800" y="2011680"/>
            <a:ext cx="5218526" cy="4233672"/>
          </a:xfrm>
          <a:prstGeom prst="rect">
            <a:avLst/>
          </a:prstGeom>
        </p:spPr>
      </p:pic>
    </p:spTree>
    <p:extLst>
      <p:ext uri="{BB962C8B-B14F-4D97-AF65-F5344CB8AC3E}">
        <p14:creationId xmlns:p14="http://schemas.microsoft.com/office/powerpoint/2010/main" val="3142086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PHASE</a:t>
            </a:r>
            <a:endParaRPr lang="en-US" dirty="0"/>
          </a:p>
        </p:txBody>
      </p:sp>
      <p:sp>
        <p:nvSpPr>
          <p:cNvPr id="5" name="Content Placeholder 2"/>
          <p:cNvSpPr>
            <a:spLocks noGrp="1"/>
          </p:cNvSpPr>
          <p:nvPr>
            <p:ph idx="1"/>
          </p:nvPr>
        </p:nvSpPr>
        <p:spPr>
          <a:xfrm>
            <a:off x="685801" y="2142067"/>
            <a:ext cx="10131425" cy="3649133"/>
          </a:xfrm>
        </p:spPr>
        <p:txBody>
          <a:bodyPr>
            <a:noAutofit/>
          </a:bodyPr>
          <a:lstStyle/>
          <a:p>
            <a:pPr marL="0" indent="0">
              <a:buClr>
                <a:schemeClr val="accent1">
                  <a:lumMod val="40000"/>
                  <a:lumOff val="60000"/>
                </a:schemeClr>
              </a:buClr>
              <a:buNone/>
            </a:pPr>
            <a:r>
              <a:rPr lang="en-US" sz="2400" dirty="0" smtClean="0"/>
              <a:t>1. </a:t>
            </a:r>
            <a:r>
              <a:rPr lang="en-US" sz="2400" dirty="0" err="1" smtClean="0"/>
              <a:t>Georeferencing</a:t>
            </a:r>
            <a:endParaRPr lang="en-US" sz="2400" dirty="0" smtClean="0"/>
          </a:p>
          <a:p>
            <a:pPr>
              <a:buClr>
                <a:schemeClr val="accent1">
                  <a:lumMod val="40000"/>
                  <a:lumOff val="60000"/>
                </a:schemeClr>
              </a:buClr>
            </a:pPr>
            <a:r>
              <a:rPr lang="en-US" dirty="0" smtClean="0"/>
              <a:t>Scanning Maps or Acquiring PDF documents</a:t>
            </a:r>
          </a:p>
          <a:p>
            <a:pPr>
              <a:buClr>
                <a:schemeClr val="accent1">
                  <a:lumMod val="40000"/>
                  <a:lumOff val="60000"/>
                </a:schemeClr>
              </a:buClr>
            </a:pPr>
            <a:r>
              <a:rPr lang="en-US" dirty="0" smtClean="0"/>
              <a:t>Using the “</a:t>
            </a:r>
            <a:r>
              <a:rPr lang="en-US" dirty="0" err="1" smtClean="0"/>
              <a:t>Georeferencing</a:t>
            </a:r>
            <a:r>
              <a:rPr lang="en-US" dirty="0" smtClean="0"/>
              <a:t>” Toolbar to create georeferenced </a:t>
            </a:r>
            <a:r>
              <a:rPr lang="en-US" dirty="0" err="1" smtClean="0"/>
              <a:t>tif</a:t>
            </a:r>
            <a:r>
              <a:rPr lang="en-US" dirty="0" smtClean="0"/>
              <a:t> images.</a:t>
            </a:r>
          </a:p>
          <a:p>
            <a:pPr marL="0" indent="0">
              <a:buClr>
                <a:schemeClr val="accent1">
                  <a:lumMod val="40000"/>
                  <a:lumOff val="60000"/>
                </a:schemeClr>
              </a:buClr>
              <a:buNone/>
            </a:pPr>
            <a:r>
              <a:rPr lang="en-US" sz="2400" dirty="0" smtClean="0"/>
              <a:t>2. Digitizing</a:t>
            </a:r>
          </a:p>
          <a:p>
            <a:pPr>
              <a:buClr>
                <a:schemeClr val="accent1">
                  <a:lumMod val="40000"/>
                  <a:lumOff val="60000"/>
                </a:schemeClr>
              </a:buClr>
              <a:buFont typeface="Arial" panose="020B0604020202020204" pitchFamily="34" charset="0"/>
              <a:buChar char="•"/>
            </a:pPr>
            <a:r>
              <a:rPr lang="en-US" dirty="0" smtClean="0"/>
              <a:t>Creating points &amp; lines in the Enterprise database from the </a:t>
            </a:r>
            <a:r>
              <a:rPr lang="en-US" dirty="0" err="1" smtClean="0"/>
              <a:t>tif</a:t>
            </a:r>
            <a:r>
              <a:rPr lang="en-US" dirty="0" smtClean="0"/>
              <a:t> images.</a:t>
            </a:r>
          </a:p>
          <a:p>
            <a:pPr marL="0" indent="0">
              <a:buClr>
                <a:schemeClr val="accent1">
                  <a:lumMod val="40000"/>
                  <a:lumOff val="60000"/>
                </a:schemeClr>
              </a:buClr>
              <a:buNone/>
            </a:pPr>
            <a:r>
              <a:rPr lang="en-US" sz="2400" dirty="0" smtClean="0"/>
              <a:t>3. Editing (Schema)</a:t>
            </a:r>
          </a:p>
          <a:p>
            <a:pPr>
              <a:buClr>
                <a:schemeClr val="accent1">
                  <a:lumMod val="40000"/>
                  <a:lumOff val="60000"/>
                </a:schemeClr>
              </a:buClr>
              <a:buFont typeface="Arial" panose="020B0604020202020204" pitchFamily="34" charset="0"/>
              <a:buChar char="•"/>
            </a:pPr>
            <a:r>
              <a:rPr lang="en-US" dirty="0" smtClean="0"/>
              <a:t>There is lots of back and forth on values for Coded Value Domains (new values added etc.)</a:t>
            </a:r>
          </a:p>
          <a:p>
            <a:pPr>
              <a:buClr>
                <a:schemeClr val="accent1">
                  <a:lumMod val="40000"/>
                  <a:lumOff val="60000"/>
                </a:schemeClr>
              </a:buClr>
              <a:buFont typeface="Arial" panose="020B0604020202020204" pitchFamily="34" charset="0"/>
              <a:buChar char="•"/>
            </a:pPr>
            <a:r>
              <a:rPr lang="en-US" dirty="0" smtClean="0"/>
              <a:t>Easy for a team of one!</a:t>
            </a:r>
          </a:p>
        </p:txBody>
      </p:sp>
    </p:spTree>
    <p:extLst>
      <p:ext uri="{BB962C8B-B14F-4D97-AF65-F5344CB8AC3E}">
        <p14:creationId xmlns:p14="http://schemas.microsoft.com/office/powerpoint/2010/main" val="5987724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1925</TotalTime>
  <Words>1743</Words>
  <Application>Microsoft Office PowerPoint</Application>
  <PresentationFormat>Widescreen</PresentationFormat>
  <Paragraphs>172</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Celestial</vt:lpstr>
      <vt:lpstr>dIY aSSET MaNAGEMENT</vt:lpstr>
      <vt:lpstr>Justification</vt:lpstr>
      <vt:lpstr>Planning – Natural Planning Model</vt:lpstr>
      <vt:lpstr>Planning – Natural Planning Model</vt:lpstr>
      <vt:lpstr>Needs Evaluation</vt:lpstr>
      <vt:lpstr>The Schema Document</vt:lpstr>
      <vt:lpstr>PowerPoint Presentation</vt:lpstr>
      <vt:lpstr>Coded Value Domains</vt:lpstr>
      <vt:lpstr>IMPLEMENTATION PHASE</vt:lpstr>
      <vt:lpstr>Scanning</vt:lpstr>
      <vt:lpstr>Georeferencing</vt:lpstr>
      <vt:lpstr>Georeferencing - Transparency</vt:lpstr>
      <vt:lpstr>Digitizing - Overview</vt:lpstr>
      <vt:lpstr>Digitizing</vt:lpstr>
      <vt:lpstr>Digitizing – missing data</vt:lpstr>
      <vt:lpstr>Digitizing – Point coordinates</vt:lpstr>
      <vt:lpstr>Digitizing -  Attributes</vt:lpstr>
      <vt:lpstr>Extensions to the project -  GPS</vt:lpstr>
      <vt:lpstr>Extensions to the Project – Mobile Apps</vt:lpstr>
      <vt:lpstr>Advice</vt:lpstr>
      <vt:lpstr>The End!</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Data Collection</dc:title>
  <dc:creator>JB Churchill</dc:creator>
  <cp:lastModifiedBy>JB Churchill</cp:lastModifiedBy>
  <cp:revision>88</cp:revision>
  <dcterms:created xsi:type="dcterms:W3CDTF">2016-11-10T15:15:30Z</dcterms:created>
  <dcterms:modified xsi:type="dcterms:W3CDTF">2017-03-17T19:01:21Z</dcterms:modified>
</cp:coreProperties>
</file>